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34"/>
  </p:notesMasterIdLst>
  <p:handoutMasterIdLst>
    <p:handoutMasterId r:id="rId35"/>
  </p:handoutMasterIdLst>
  <p:sldIdLst>
    <p:sldId id="469" r:id="rId3"/>
    <p:sldId id="470" r:id="rId4"/>
    <p:sldId id="471" r:id="rId5"/>
    <p:sldId id="472" r:id="rId6"/>
    <p:sldId id="473" r:id="rId7"/>
    <p:sldId id="474" r:id="rId8"/>
    <p:sldId id="475" r:id="rId9"/>
    <p:sldId id="476" r:id="rId10"/>
    <p:sldId id="477" r:id="rId11"/>
    <p:sldId id="478" r:id="rId12"/>
    <p:sldId id="479" r:id="rId13"/>
    <p:sldId id="480" r:id="rId14"/>
    <p:sldId id="481" r:id="rId15"/>
    <p:sldId id="482" r:id="rId16"/>
    <p:sldId id="483" r:id="rId17"/>
    <p:sldId id="484" r:id="rId18"/>
    <p:sldId id="485" r:id="rId19"/>
    <p:sldId id="486" r:id="rId20"/>
    <p:sldId id="487" r:id="rId21"/>
    <p:sldId id="488" r:id="rId22"/>
    <p:sldId id="489" r:id="rId23"/>
    <p:sldId id="490" r:id="rId24"/>
    <p:sldId id="897" r:id="rId25"/>
    <p:sldId id="491" r:id="rId26"/>
    <p:sldId id="492" r:id="rId27"/>
    <p:sldId id="493" r:id="rId28"/>
    <p:sldId id="494" r:id="rId29"/>
    <p:sldId id="495" r:id="rId30"/>
    <p:sldId id="496" r:id="rId31"/>
    <p:sldId id="497" r:id="rId32"/>
    <p:sldId id="498" r:id="rId33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70F7E134-4241-46CC-9E07-8BCD374BEDF8}">
      <dgm:prSet custT="1"/>
      <dgm:spPr/>
      <dgm:t>
        <a:bodyPr/>
        <a:lstStyle/>
        <a:p>
          <a:pPr rtl="0"/>
          <a:r>
            <a:rPr lang="en-US" sz="2400" b="0" dirty="0"/>
            <a:t>Public Land Use Control</a:t>
          </a:r>
        </a:p>
      </dgm:t>
    </dgm:pt>
    <dgm:pt modelId="{F9B15AE6-41BF-4984-ABA1-7075AA40B918}" type="parTrans" cxnId="{0D293239-A363-4812-93E6-E947FFB82200}">
      <dgm:prSet/>
      <dgm:spPr/>
      <dgm:t>
        <a:bodyPr/>
        <a:lstStyle/>
        <a:p>
          <a:endParaRPr lang="en-US" sz="1050" b="0"/>
        </a:p>
      </dgm:t>
    </dgm:pt>
    <dgm:pt modelId="{FCEA33B8-74C0-498E-AE28-490095D958CC}" type="sibTrans" cxnId="{0D293239-A363-4812-93E6-E947FFB82200}">
      <dgm:prSet/>
      <dgm:spPr/>
      <dgm:t>
        <a:bodyPr/>
        <a:lstStyle/>
        <a:p>
          <a:endParaRPr lang="en-US" sz="1050" b="0"/>
        </a:p>
      </dgm:t>
    </dgm:pt>
    <dgm:pt modelId="{55374A1F-AE99-4F47-AD16-6EF3F76D7389}">
      <dgm:prSet custT="1"/>
      <dgm:spPr/>
      <dgm:t>
        <a:bodyPr/>
        <a:lstStyle/>
        <a:p>
          <a:pPr rtl="0"/>
          <a:r>
            <a:rPr lang="en-US" sz="2400" b="0" dirty="0"/>
            <a:t>Real Estate Planning</a:t>
          </a:r>
        </a:p>
      </dgm:t>
    </dgm:pt>
    <dgm:pt modelId="{580C83F3-BAD1-4A2D-800E-1FE57D5E9E26}" type="parTrans" cxnId="{DE045B71-F35C-42FA-9230-83427047747C}">
      <dgm:prSet/>
      <dgm:spPr/>
      <dgm:t>
        <a:bodyPr/>
        <a:lstStyle/>
        <a:p>
          <a:endParaRPr lang="en-US"/>
        </a:p>
      </dgm:t>
    </dgm:pt>
    <dgm:pt modelId="{0E65F9D9-35FC-4FD5-BDEB-005863FCF218}" type="sibTrans" cxnId="{DE045B71-F35C-42FA-9230-83427047747C}">
      <dgm:prSet/>
      <dgm:spPr/>
      <dgm:t>
        <a:bodyPr/>
        <a:lstStyle/>
        <a:p>
          <a:endParaRPr lang="en-US"/>
        </a:p>
      </dgm:t>
    </dgm:pt>
    <dgm:pt modelId="{EEC4F919-B671-468D-9896-503EF9ED11CE}">
      <dgm:prSet custT="1"/>
      <dgm:spPr/>
      <dgm:t>
        <a:bodyPr/>
        <a:lstStyle/>
        <a:p>
          <a:r>
            <a:rPr lang="en-US" sz="2400" b="0" dirty="0"/>
            <a:t>Private Land Use Control</a:t>
          </a:r>
        </a:p>
      </dgm:t>
    </dgm:pt>
    <dgm:pt modelId="{C920C303-0AC2-49EA-8802-839D15771865}" type="parTrans" cxnId="{688C7BAE-6202-4A1A-9866-0090056D8AC1}">
      <dgm:prSet/>
      <dgm:spPr/>
      <dgm:t>
        <a:bodyPr/>
        <a:lstStyle/>
        <a:p>
          <a:endParaRPr lang="en-US"/>
        </a:p>
      </dgm:t>
    </dgm:pt>
    <dgm:pt modelId="{405B5695-9032-4E0F-8241-B6177B082769}" type="sibTrans" cxnId="{688C7BAE-6202-4A1A-9866-0090056D8AC1}">
      <dgm:prSet/>
      <dgm:spPr/>
      <dgm:t>
        <a:bodyPr/>
        <a:lstStyle/>
        <a:p>
          <a:endParaRPr lang="en-US"/>
        </a:p>
      </dgm:t>
    </dgm:pt>
    <dgm:pt modelId="{8621AA1B-EE1F-4A44-94C8-D4553C4243B0}">
      <dgm:prSet custT="1"/>
      <dgm:spPr/>
      <dgm:t>
        <a:bodyPr/>
        <a:lstStyle/>
        <a:p>
          <a:r>
            <a:rPr lang="en-US" sz="2400" b="0" dirty="0"/>
            <a:t>Environmental Controls</a:t>
          </a:r>
        </a:p>
      </dgm:t>
    </dgm:pt>
    <dgm:pt modelId="{2C218843-E907-477B-A7D4-078F36296106}" type="parTrans" cxnId="{445293A7-FF41-49EA-AA8E-F9DC06E1BF49}">
      <dgm:prSet/>
      <dgm:spPr/>
      <dgm:t>
        <a:bodyPr/>
        <a:lstStyle/>
        <a:p>
          <a:endParaRPr lang="en-US"/>
        </a:p>
      </dgm:t>
    </dgm:pt>
    <dgm:pt modelId="{4859C7EB-32B5-428B-B66D-31910A4ACEE2}" type="sibTrans" cxnId="{445293A7-FF41-49EA-AA8E-F9DC06E1BF49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6B55B617-F847-413C-9187-63184032DD92}" type="pres">
      <dgm:prSet presAssocID="{55374A1F-AE99-4F47-AD16-6EF3F76D7389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132AA44E-EA1E-435A-8E9D-95A75ECC220F}" type="pres">
      <dgm:prSet presAssocID="{0E65F9D9-35FC-4FD5-BDEB-005863FCF218}" presName="spacer" presStyleCnt="0"/>
      <dgm:spPr/>
    </dgm:pt>
    <dgm:pt modelId="{729E865C-C959-4C6D-ACFD-59365EF66CF4}" type="pres">
      <dgm:prSet presAssocID="{70F7E134-4241-46CC-9E07-8BCD374BEDF8}" presName="parentText" presStyleLbl="node1" presStyleIdx="1" presStyleCnt="4" custLinFactY="-534" custLinFactNeighborX="0" custLinFactNeighborY="-100000">
        <dgm:presLayoutVars>
          <dgm:chMax val="0"/>
          <dgm:bulletEnabled val="1"/>
        </dgm:presLayoutVars>
      </dgm:prSet>
      <dgm:spPr/>
    </dgm:pt>
    <dgm:pt modelId="{1FC0611F-1498-44EF-87D2-10B5AEF5078C}" type="pres">
      <dgm:prSet presAssocID="{FCEA33B8-74C0-498E-AE28-490095D958CC}" presName="spacer" presStyleCnt="0"/>
      <dgm:spPr/>
    </dgm:pt>
    <dgm:pt modelId="{CB12B3C2-F48F-4CC6-A8D5-ABF11E9C3B0A}" type="pres">
      <dgm:prSet presAssocID="{EEC4F919-B671-468D-9896-503EF9ED11CE}" presName="parentText" presStyleLbl="node1" presStyleIdx="2" presStyleCnt="4" custLinFactY="-11248" custLinFactNeighborX="0" custLinFactNeighborY="-100000">
        <dgm:presLayoutVars>
          <dgm:chMax val="0"/>
          <dgm:bulletEnabled val="1"/>
        </dgm:presLayoutVars>
      </dgm:prSet>
      <dgm:spPr/>
    </dgm:pt>
    <dgm:pt modelId="{125C519C-0051-47FF-904B-066E30206736}" type="pres">
      <dgm:prSet presAssocID="{405B5695-9032-4E0F-8241-B6177B082769}" presName="spacer" presStyleCnt="0"/>
      <dgm:spPr/>
    </dgm:pt>
    <dgm:pt modelId="{F2E3F8AA-1547-4CB0-BC88-35548D9146A9}" type="pres">
      <dgm:prSet presAssocID="{8621AA1B-EE1F-4A44-94C8-D4553C4243B0}" presName="parentText" presStyleLbl="node1" presStyleIdx="3" presStyleCnt="4" custLinFactY="-21962" custLinFactNeighborX="0" custLinFactNeighborY="-100000">
        <dgm:presLayoutVars>
          <dgm:chMax val="0"/>
          <dgm:bulletEnabled val="1"/>
        </dgm:presLayoutVars>
      </dgm:prSet>
      <dgm:spPr/>
    </dgm:pt>
  </dgm:ptLst>
  <dgm:cxnLst>
    <dgm:cxn modelId="{8C3B7425-7FEA-4E48-B3C3-EC5ED961F8E7}" type="presOf" srcId="{420FE836-15B6-40BC-9F25-40BD8E0A5E39}" destId="{61E18645-9A1E-41BA-8952-7654E9D4A096}" srcOrd="0" destOrd="0" presId="urn:microsoft.com/office/officeart/2005/8/layout/vList2"/>
    <dgm:cxn modelId="{0D293239-A363-4812-93E6-E947FFB82200}" srcId="{420FE836-15B6-40BC-9F25-40BD8E0A5E39}" destId="{70F7E134-4241-46CC-9E07-8BCD374BEDF8}" srcOrd="1" destOrd="0" parTransId="{F9B15AE6-41BF-4984-ABA1-7075AA40B918}" sibTransId="{FCEA33B8-74C0-498E-AE28-490095D958CC}"/>
    <dgm:cxn modelId="{DE045B71-F35C-42FA-9230-83427047747C}" srcId="{420FE836-15B6-40BC-9F25-40BD8E0A5E39}" destId="{55374A1F-AE99-4F47-AD16-6EF3F76D7389}" srcOrd="0" destOrd="0" parTransId="{580C83F3-BAD1-4A2D-800E-1FE57D5E9E26}" sibTransId="{0E65F9D9-35FC-4FD5-BDEB-005863FCF218}"/>
    <dgm:cxn modelId="{C5834982-0D2F-4789-8C24-F531D8B48CDA}" type="presOf" srcId="{8621AA1B-EE1F-4A44-94C8-D4553C4243B0}" destId="{F2E3F8AA-1547-4CB0-BC88-35548D9146A9}" srcOrd="0" destOrd="0" presId="urn:microsoft.com/office/officeart/2005/8/layout/vList2"/>
    <dgm:cxn modelId="{F2D7B790-7B16-44A7-A165-2D7E2841BC0E}" type="presOf" srcId="{EEC4F919-B671-468D-9896-503EF9ED11CE}" destId="{CB12B3C2-F48F-4CC6-A8D5-ABF11E9C3B0A}" srcOrd="0" destOrd="0" presId="urn:microsoft.com/office/officeart/2005/8/layout/vList2"/>
    <dgm:cxn modelId="{445293A7-FF41-49EA-AA8E-F9DC06E1BF49}" srcId="{420FE836-15B6-40BC-9F25-40BD8E0A5E39}" destId="{8621AA1B-EE1F-4A44-94C8-D4553C4243B0}" srcOrd="3" destOrd="0" parTransId="{2C218843-E907-477B-A7D4-078F36296106}" sibTransId="{4859C7EB-32B5-428B-B66D-31910A4ACEE2}"/>
    <dgm:cxn modelId="{688C7BAE-6202-4A1A-9866-0090056D8AC1}" srcId="{420FE836-15B6-40BC-9F25-40BD8E0A5E39}" destId="{EEC4F919-B671-468D-9896-503EF9ED11CE}" srcOrd="2" destOrd="0" parTransId="{C920C303-0AC2-49EA-8802-839D15771865}" sibTransId="{405B5695-9032-4E0F-8241-B6177B082769}"/>
    <dgm:cxn modelId="{AB03B8C6-30CF-4967-A72F-DF1B2A4A2C15}" type="presOf" srcId="{55374A1F-AE99-4F47-AD16-6EF3F76D7389}" destId="{6B55B617-F847-413C-9187-63184032DD92}" srcOrd="0" destOrd="0" presId="urn:microsoft.com/office/officeart/2005/8/layout/vList2"/>
    <dgm:cxn modelId="{E318EAF8-C706-4682-B048-A3A7907876E4}" type="presOf" srcId="{70F7E134-4241-46CC-9E07-8BCD374BEDF8}" destId="{729E865C-C959-4C6D-ACFD-59365EF66CF4}" srcOrd="0" destOrd="0" presId="urn:microsoft.com/office/officeart/2005/8/layout/vList2"/>
    <dgm:cxn modelId="{B98487FD-8BD3-4B46-BA0E-6B2EB9AA4C40}" type="presParOf" srcId="{61E18645-9A1E-41BA-8952-7654E9D4A096}" destId="{6B55B617-F847-413C-9187-63184032DD92}" srcOrd="0" destOrd="0" presId="urn:microsoft.com/office/officeart/2005/8/layout/vList2"/>
    <dgm:cxn modelId="{7C013959-8632-4C2D-AD58-7B038F32304D}" type="presParOf" srcId="{61E18645-9A1E-41BA-8952-7654E9D4A096}" destId="{132AA44E-EA1E-435A-8E9D-95A75ECC220F}" srcOrd="1" destOrd="0" presId="urn:microsoft.com/office/officeart/2005/8/layout/vList2"/>
    <dgm:cxn modelId="{309B20DD-A772-4030-A1E6-3361D7007E7C}" type="presParOf" srcId="{61E18645-9A1E-41BA-8952-7654E9D4A096}" destId="{729E865C-C959-4C6D-ACFD-59365EF66CF4}" srcOrd="2" destOrd="0" presId="urn:microsoft.com/office/officeart/2005/8/layout/vList2"/>
    <dgm:cxn modelId="{C13B37A1-E694-402B-964E-1E9713058ABB}" type="presParOf" srcId="{61E18645-9A1E-41BA-8952-7654E9D4A096}" destId="{1FC0611F-1498-44EF-87D2-10B5AEF5078C}" srcOrd="3" destOrd="0" presId="urn:microsoft.com/office/officeart/2005/8/layout/vList2"/>
    <dgm:cxn modelId="{157884A5-84D8-4B6B-9A61-00FFCD6699B7}" type="presParOf" srcId="{61E18645-9A1E-41BA-8952-7654E9D4A096}" destId="{CB12B3C2-F48F-4CC6-A8D5-ABF11E9C3B0A}" srcOrd="4" destOrd="0" presId="urn:microsoft.com/office/officeart/2005/8/layout/vList2"/>
    <dgm:cxn modelId="{4682B69B-CC5E-4B36-A3F9-E9032BFF7905}" type="presParOf" srcId="{61E18645-9A1E-41BA-8952-7654E9D4A096}" destId="{125C519C-0051-47FF-904B-066E30206736}" srcOrd="5" destOrd="0" presId="urn:microsoft.com/office/officeart/2005/8/layout/vList2"/>
    <dgm:cxn modelId="{EAC3B6C9-237C-4D4B-A949-A051B8E7654F}" type="presParOf" srcId="{61E18645-9A1E-41BA-8952-7654E9D4A096}" destId="{F2E3F8AA-1547-4CB0-BC88-35548D9146A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55B617-F847-413C-9187-63184032DD92}">
      <dsp:nvSpPr>
        <dsp:cNvPr id="0" name=""/>
        <dsp:cNvSpPr/>
      </dsp:nvSpPr>
      <dsp:spPr>
        <a:xfrm>
          <a:off x="0" y="24299"/>
          <a:ext cx="3848100" cy="65520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Real Estate Planning</a:t>
          </a:r>
        </a:p>
      </dsp:txBody>
      <dsp:txXfrm>
        <a:off x="31984" y="56283"/>
        <a:ext cx="3784132" cy="591232"/>
      </dsp:txXfrm>
    </dsp:sp>
    <dsp:sp modelId="{729E865C-C959-4C6D-ACFD-59365EF66CF4}">
      <dsp:nvSpPr>
        <dsp:cNvPr id="0" name=""/>
        <dsp:cNvSpPr/>
      </dsp:nvSpPr>
      <dsp:spPr>
        <a:xfrm>
          <a:off x="0" y="676000"/>
          <a:ext cx="3848100" cy="655200"/>
        </a:xfrm>
        <a:prstGeom prst="roundRect">
          <a:avLst/>
        </a:prstGeom>
        <a:solidFill>
          <a:schemeClr val="accent1">
            <a:shade val="80000"/>
            <a:hueOff val="0"/>
            <a:satOff val="-27410"/>
            <a:lumOff val="137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Public Land Use Control</a:t>
          </a:r>
        </a:p>
      </dsp:txBody>
      <dsp:txXfrm>
        <a:off x="31984" y="707984"/>
        <a:ext cx="3784132" cy="591232"/>
      </dsp:txXfrm>
    </dsp:sp>
    <dsp:sp modelId="{CB12B3C2-F48F-4CC6-A8D5-ABF11E9C3B0A}">
      <dsp:nvSpPr>
        <dsp:cNvPr id="0" name=""/>
        <dsp:cNvSpPr/>
      </dsp:nvSpPr>
      <dsp:spPr>
        <a:xfrm>
          <a:off x="0" y="1361802"/>
          <a:ext cx="3848100" cy="655200"/>
        </a:xfrm>
        <a:prstGeom prst="roundRect">
          <a:avLst/>
        </a:prstGeom>
        <a:solidFill>
          <a:schemeClr val="accent1">
            <a:shade val="80000"/>
            <a:hueOff val="0"/>
            <a:satOff val="-54820"/>
            <a:lumOff val="27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Private Land Use Control</a:t>
          </a:r>
        </a:p>
      </dsp:txBody>
      <dsp:txXfrm>
        <a:off x="31984" y="1393786"/>
        <a:ext cx="3784132" cy="591232"/>
      </dsp:txXfrm>
    </dsp:sp>
    <dsp:sp modelId="{F2E3F8AA-1547-4CB0-BC88-35548D9146A9}">
      <dsp:nvSpPr>
        <dsp:cNvPr id="0" name=""/>
        <dsp:cNvSpPr/>
      </dsp:nvSpPr>
      <dsp:spPr>
        <a:xfrm>
          <a:off x="0" y="2047604"/>
          <a:ext cx="3848100" cy="655200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Environmental Controls</a:t>
          </a:r>
        </a:p>
      </dsp:txBody>
      <dsp:txXfrm>
        <a:off x="31984" y="2079588"/>
        <a:ext cx="3784132" cy="5912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09033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31040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093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4455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6612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490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3987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7709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2560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158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7507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1997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710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087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-7544" y="-15089"/>
            <a:ext cx="9143999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59156" y="685800"/>
            <a:ext cx="8877299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8: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LAND USE PLANNING &amp; CONTROL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2647950" y="2319022"/>
          <a:ext cx="3848100" cy="2971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600" y="64008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# 8  Land Use Planning and Control       Slide 8-1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375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Planning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Plan development</a:t>
            </a:r>
            <a:br>
              <a:rPr lang="en-US" sz="2400" b="1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Research trends and conditions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Blend objectives into master plan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Analyze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population and demographic trends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economic trends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existing land use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existing support facilities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traffic patterns </a:t>
            </a:r>
          </a:p>
          <a:p>
            <a:pPr marL="800100" lvl="2" indent="0">
              <a:buNone/>
            </a:pPr>
            <a:br>
              <a:rPr lang="en-US" sz="2000" dirty="0"/>
            </a:br>
            <a:endParaRPr lang="en-US" sz="2000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9342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Real Estate Planning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600" b="1" dirty="0"/>
              <a:t>Planning management</a:t>
            </a:r>
            <a:br>
              <a:rPr lang="en-US" sz="2600" b="1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Planning department </a:t>
            </a:r>
            <a:endParaRPr lang="en-US" sz="26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Implement master plan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Create rules, policies to support plans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Ongoing land use administration, enforcement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Planning commission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Oversee planning department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Approve site, subdivision plans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Approve building permits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Rule on zoning issues</a:t>
            </a:r>
          </a:p>
          <a:p>
            <a:pPr marL="800100" lvl="2" indent="0">
              <a:buNone/>
            </a:pPr>
            <a:br>
              <a:rPr lang="en-US" sz="2000" dirty="0"/>
            </a:br>
            <a:endParaRPr lang="en-US" sz="2000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23080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Public Land Use Control</a:t>
            </a:r>
          </a:p>
          <a:p>
            <a:pPr marL="400050" lvl="1" indent="0">
              <a:buNone/>
            </a:pPr>
            <a:endParaRPr lang="en-US" sz="600" dirty="0"/>
          </a:p>
          <a:p>
            <a:pPr marL="400050" lvl="1" indent="0">
              <a:buNone/>
            </a:pPr>
            <a:r>
              <a:rPr lang="en-US" sz="2400" b="1" dirty="0"/>
              <a:t>Forms of control</a:t>
            </a:r>
            <a:br>
              <a:rPr lang="en-US" sz="2400" b="1" dirty="0"/>
            </a:br>
            <a:br>
              <a:rPr lang="en-US" sz="2000" dirty="0"/>
            </a:br>
            <a:endParaRPr lang="en-US" sz="2000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23 public land use control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73" b="10980"/>
          <a:stretch/>
        </p:blipFill>
        <p:spPr bwMode="auto">
          <a:xfrm>
            <a:off x="3352800" y="1447800"/>
            <a:ext cx="54864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8514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Public Land Use Control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Zoning</a:t>
            </a:r>
            <a:br>
              <a:rPr lang="en-US" sz="2400" b="1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"Police power"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granted by state-level enabling acts</a:t>
            </a:r>
            <a:br>
              <a:rPr lang="en-US" dirty="0"/>
            </a:br>
            <a:endParaRPr lang="en-US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Zoning ordinances 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Regulate land use type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Regulate density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Regulate intensity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Control aesthetics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Address construction requirements</a:t>
            </a:r>
            <a:br>
              <a:rPr lang="en-US" dirty="0"/>
            </a:br>
            <a:endParaRPr lang="en-US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90241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Public Land Use Control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Types of zone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Residential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Commercial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Industrial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Agricultural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Public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PUD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98944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Public Land Use Control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Zoning Board of Adjustment – Zoning appeals</a:t>
            </a:r>
          </a:p>
          <a:p>
            <a:pPr marL="400050" lvl="1" indent="0">
              <a:buNone/>
            </a:pPr>
            <a:endParaRPr lang="en-US" sz="11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24 zoning appeal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1765" r="-1715" b="8039"/>
          <a:stretch/>
        </p:blipFill>
        <p:spPr bwMode="auto">
          <a:xfrm>
            <a:off x="2819400" y="1600200"/>
            <a:ext cx="5580529" cy="48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36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Public Land Use Control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Zoning appeals</a:t>
            </a:r>
          </a:p>
          <a:p>
            <a:pPr marL="400050" lvl="1" indent="0">
              <a:buNone/>
            </a:pPr>
            <a:endParaRPr lang="en-US" sz="1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Non-conforming use </a:t>
            </a:r>
            <a:r>
              <a:rPr lang="en-US" sz="2400" dirty="0"/>
              <a:t>– differs from zone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legal – use preceded zone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illegal – differing use came after zone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Special exception –</a:t>
            </a:r>
            <a:r>
              <a:rPr lang="en-US" sz="2400" dirty="0"/>
              <a:t> for public welfare, good</a:t>
            </a:r>
            <a:br>
              <a:rPr lang="en-US" sz="2400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Variance</a:t>
            </a:r>
            <a:r>
              <a:rPr lang="en-US" sz="2400" dirty="0"/>
              <a:t> – granted to avoid hardship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Amendment – Board changes zoning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73793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Public Land Use Control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Subdivision regulation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Plat of subdivision and relevant requirements must be met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Must comply with zoning, building codes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Must meet FHA requirements for insured financing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73175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Public Land Use Control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Building codes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Codes</a:t>
            </a:r>
            <a:r>
              <a:rPr lang="en-US" sz="2400" dirty="0"/>
              <a:t> address onsite &amp; offsite construction standards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architectural, engineering standards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construction materials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building support systems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Certificate of occupancy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certifies compliance with code, enables occupancy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84253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Public Land Use Control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Public acquisition and ownership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Eminent domain</a:t>
            </a:r>
            <a:endParaRPr lang="en-US" sz="24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Allows a government entity to acquire a fee, leasehold, or easement interest in a privately owned property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Must pay owner ‘just compensation’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Justified by “public good”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Effected by condemnation suit</a:t>
            </a:r>
            <a:br>
              <a:rPr lang="en-US" dirty="0"/>
            </a:br>
            <a:endParaRPr lang="en-US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8354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Planning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Goals of land use control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Preserve property values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Promote highest &amp; best use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Safeguard public health, safety, welfare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Control growth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Incorporate community consensus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2392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Public Land Use Control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Environmental restrictions</a:t>
            </a:r>
          </a:p>
          <a:p>
            <a:pPr marL="400050" lvl="1" indent="0">
              <a:buNone/>
            </a:pPr>
            <a:endParaRPr lang="en-US" sz="105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Purposes</a:t>
            </a:r>
            <a:endParaRPr lang="en-US" sz="24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Limit damage to environment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Establish pollution-related standards for land use</a:t>
            </a:r>
            <a:br>
              <a:rPr lang="en-US" dirty="0"/>
            </a:br>
            <a:endParaRPr lang="en-US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8-20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050" name="Picture 2" descr="Image result for china factory smoke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3300" y="3581400"/>
            <a:ext cx="4267200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88460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Private Land Use Control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Deed restrictions</a:t>
            </a:r>
          </a:p>
          <a:p>
            <a:pPr marL="400050" lvl="1" indent="0">
              <a:buNone/>
            </a:pPr>
            <a:endParaRPr lang="en-US" sz="105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Single-property use restriction stipulated in a deed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May not be discriminatory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Also called ‘covenants, conditions, and restrictions’,  or “CCRs”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Examples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minimum living area of house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setback requirements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prohibit out-buildings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8-21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83334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Private Land Use Control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Declaration restriction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Use restriction  in multiple-property declarations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Enforced by court injunction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Examples: PUD, condominium, industrial park private use restrictions</a:t>
            </a:r>
            <a:br>
              <a:rPr lang="en-US" dirty="0"/>
            </a:br>
            <a:endParaRPr lang="en-US" dirty="0"/>
          </a:p>
          <a:p>
            <a:pPr marL="400050" lvl="1" indent="0">
              <a:buNone/>
            </a:pPr>
            <a:r>
              <a:rPr lang="en-US" sz="2400" b="1" dirty="0"/>
              <a:t>Deed condition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Usage restriction that can trigger repossession by a previous owner if violated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8-22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95242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Private Land Use Control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Homeowners’ (HOA) association regulation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HOA is management entity of housing development regulation; HOA rules are set in Declaration of Covenants, Conditions, and Restrictions (CC&amp;R’s)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HOA governance encompasses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fees; pet rules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rental guidelines; maintenance standards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parking, noise rules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required insurance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HOA rules cannot conflict with laws or homeowner rights; disputes settled in court</a:t>
            </a: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8-23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90995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Environmental Controls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Areas of concern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Air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Soil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Water quality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Ambient health hazards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Natural hazards</a:t>
            </a:r>
            <a:endParaRPr lang="en-US" dirty="0"/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Major legislation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To limit damage to environment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Establish standards for air, land, water, materials use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8-24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79011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Environmental Controls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r>
              <a:rPr lang="en-US" sz="2400" b="1" dirty="0"/>
              <a:t>Air quality issues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Asbestos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Carbon monoxide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Formaldehyde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Lead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Mold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Radon</a:t>
            </a:r>
          </a:p>
          <a:p>
            <a:pPr marL="400050" lvl="1" indent="0">
              <a:buNone/>
            </a:pP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8-25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51724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Environmental Controls</a:t>
            </a:r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endParaRPr lang="en-US" sz="1000" dirty="0"/>
          </a:p>
          <a:p>
            <a:pPr marL="400050" lvl="1" indent="0">
              <a:buNone/>
            </a:pPr>
            <a:r>
              <a:rPr lang="en-US" sz="2400" b="1" dirty="0"/>
              <a:t>Soil and water issues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Dioxins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Lead and mercury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Methyl tertiary butyl ether, or MTBE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Polychlorinated biphenyl, or PCB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Underground storage tanks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Wetlands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8-26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60986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Environmental Controls</a:t>
            </a:r>
          </a:p>
          <a:p>
            <a:pPr marL="400050" lvl="1" indent="0">
              <a:buNone/>
            </a:pPr>
            <a:endParaRPr lang="en-US" sz="1000" dirty="0"/>
          </a:p>
          <a:p>
            <a:pPr marL="400050" lvl="1" indent="0">
              <a:buNone/>
            </a:pPr>
            <a:r>
              <a:rPr lang="en-US" sz="2400" b="1" dirty="0"/>
              <a:t>Other environmental conditions to control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Electromagnetic fields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Noise pollution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Earthquake and flood hazards that impact insurance, lending, construction practices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8-27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5175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Environmental Controls</a:t>
            </a:r>
          </a:p>
          <a:p>
            <a:pPr marL="400050" lvl="1" indent="0">
              <a:buNone/>
            </a:pPr>
            <a:endParaRPr lang="en-US" sz="1000" dirty="0"/>
          </a:p>
          <a:p>
            <a:pPr marL="400050" lvl="1" indent="0">
              <a:buNone/>
            </a:pPr>
            <a:r>
              <a:rPr lang="en-US" sz="2400" b="1" dirty="0"/>
              <a:t>Major environmental legislation</a:t>
            </a:r>
            <a:br>
              <a:rPr lang="en-US" sz="2400" b="1" dirty="0"/>
            </a:br>
            <a:endParaRPr lang="en-US" sz="2400" b="1" dirty="0"/>
          </a:p>
          <a:p>
            <a:pPr marL="400050" lvl="1" indent="0">
              <a:buNone/>
            </a:pPr>
            <a:r>
              <a:rPr lang="en-US" sz="2400" u="sng" dirty="0"/>
              <a:t>Laws addressing air and water quality</a:t>
            </a:r>
            <a:r>
              <a:rPr lang="en-US" sz="2400" dirty="0"/>
              <a:t>: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National Environmental Policy Act (1969)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Clean Air Amendment (1970)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Water Quality Improvement Act (1970)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Water Pollution Control Act Amendment (1972)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8-28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73524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Environmental Controls</a:t>
            </a:r>
          </a:p>
          <a:p>
            <a:pPr marL="400050" lvl="1" indent="0">
              <a:buNone/>
            </a:pPr>
            <a:endParaRPr lang="en-US" sz="1000" dirty="0"/>
          </a:p>
          <a:p>
            <a:pPr marL="400050" lvl="1" indent="0">
              <a:buNone/>
            </a:pPr>
            <a:r>
              <a:rPr lang="en-US" sz="2400" b="1" dirty="0"/>
              <a:t>Major environmental legislation (cont.)</a:t>
            </a:r>
            <a:br>
              <a:rPr lang="en-US" sz="2400" b="1" dirty="0"/>
            </a:br>
            <a:endParaRPr lang="en-US" sz="2400" b="1" dirty="0"/>
          </a:p>
          <a:p>
            <a:pPr marL="400050" lvl="1" indent="0">
              <a:buNone/>
            </a:pPr>
            <a:r>
              <a:rPr lang="en-US" sz="2400" u="sng" dirty="0"/>
              <a:t>Legislation addressing solid, toxic waste: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Resource Recovery Act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Resource Conservation and Recovery Act (1976)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Comprehensive Environmental Response, Compensation and Liability Act (Superfund) (1980)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Superfund Amendment and Reauthorization Act (1986)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8-29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8720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Planning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The planning process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Develop the master land use plan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Establish corresponding administration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Implement authorized controls</a:t>
            </a: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29523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Environmental Controls</a:t>
            </a:r>
          </a:p>
          <a:p>
            <a:pPr marL="400050" lvl="1" indent="0">
              <a:buNone/>
            </a:pPr>
            <a:endParaRPr lang="en-US" sz="1000" dirty="0"/>
          </a:p>
          <a:p>
            <a:pPr marL="400050" lvl="1" indent="0">
              <a:buNone/>
            </a:pPr>
            <a:r>
              <a:rPr lang="en-US" sz="2400" b="1" dirty="0"/>
              <a:t>Major environmental legislation (cont.)</a:t>
            </a:r>
            <a:br>
              <a:rPr lang="en-US" sz="2400" b="1" dirty="0"/>
            </a:br>
            <a:endParaRPr lang="en-US" sz="2400" dirty="0"/>
          </a:p>
          <a:p>
            <a:pPr marL="400050" lvl="1" indent="0">
              <a:buNone/>
            </a:pPr>
            <a:r>
              <a:rPr lang="en-US" sz="2400" u="sng" dirty="0"/>
              <a:t>Laws addressing lead and lead-based paint:</a:t>
            </a:r>
            <a:br>
              <a:rPr lang="en-US" sz="2400" u="sng" dirty="0"/>
            </a:br>
            <a:endParaRPr lang="en-US" sz="2400" u="sng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Lead-based paint ban (1978)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Residential Lead-based Paint Hazard Reduction Act (1992, 1996)</a:t>
            </a: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8-30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6" name="Picture 2" descr="Image result for lead based pa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350" y="4267200"/>
            <a:ext cx="1943100" cy="20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21438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Environmental Controls</a:t>
            </a:r>
          </a:p>
          <a:p>
            <a:pPr marL="400050" lvl="1" indent="0">
              <a:buNone/>
            </a:pPr>
            <a:endParaRPr lang="en-US" sz="1000" dirty="0"/>
          </a:p>
          <a:p>
            <a:pPr marL="400050" lvl="1" indent="0">
              <a:buNone/>
            </a:pPr>
            <a:r>
              <a:rPr lang="en-US" sz="2400" b="1" dirty="0"/>
              <a:t>Responsibilities &amp; liabilities</a:t>
            </a:r>
            <a:br>
              <a:rPr lang="en-US" sz="2400" b="1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Sellers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disclose lead paint-related problems in pre-1978 properties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may be liable for environmental violations under CERCLA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Licensees’ guidelines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be aware of potential hazards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disclose known material facts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distribute the HUD booklet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know where to seek professional help</a:t>
            </a:r>
          </a:p>
          <a:p>
            <a:pPr marL="800100" lvl="2" indent="0">
              <a:buNone/>
            </a:pPr>
            <a:br>
              <a:rPr lang="en-US" sz="2000" dirty="0"/>
            </a:br>
            <a:endParaRPr lang="en-US" sz="2000" dirty="0"/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8-31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3377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Planning</a:t>
            </a:r>
          </a:p>
          <a:p>
            <a:pPr marL="400050" lvl="1" indent="0">
              <a:spcBef>
                <a:spcPts val="0"/>
              </a:spcBef>
              <a:buNone/>
            </a:pPr>
            <a:endParaRPr lang="en-US" sz="1400" dirty="0"/>
          </a:p>
          <a:p>
            <a:pPr marL="400050" lvl="1" indent="0">
              <a:spcBef>
                <a:spcPts val="0"/>
              </a:spcBef>
              <a:buNone/>
            </a:pPr>
            <a:r>
              <a:rPr lang="en-US" sz="2400" b="1" dirty="0"/>
              <a:t>The planning process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8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1" t="31482" b="18518"/>
          <a:stretch/>
        </p:blipFill>
        <p:spPr>
          <a:xfrm>
            <a:off x="2590800" y="1524000"/>
            <a:ext cx="64008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185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Planning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The master plan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Long term growth &amp; usage strategies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Local plans combine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municipal goals and needs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state and regional laws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Plans become guideline for zones, codes &amp; development requirements</a:t>
            </a: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379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Planning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Planning objectives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control growth rates and patterns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accommodate demand for services and infrastructure</a:t>
            </a:r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5797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Planning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Growth considerations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extent of permitted uses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availability of sanitation facilities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adequacy of drainage, waste collection, and potable water systems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adequacy of utilities companies</a:t>
            </a:r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3704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Planning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Growth considerations (cont.)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adequacy and patterns of thoroughfares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housing availability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conservation of natural resources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adequacy of recreational facilities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new taxes, bond issues, and assessments</a:t>
            </a:r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002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8:</a:t>
            </a:r>
            <a:br>
              <a:rPr lang="en-US" sz="2400" dirty="0"/>
            </a:br>
            <a:r>
              <a:rPr lang="en-US" sz="2400" dirty="0"/>
              <a:t>Land Use Planning and Control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Planning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Demand, infrastructure considerations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Government facilities requirements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Construction for streets, schools, and social services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Construction for power, water and sewer services</a:t>
            </a:r>
          </a:p>
          <a:p>
            <a:pPr marL="400050" lvl="1" indent="0">
              <a:buNone/>
            </a:pP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Planning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Public Land Use Control</a:t>
            </a:r>
          </a:p>
          <a:p>
            <a:endParaRPr lang="en-US" b="1" dirty="0"/>
          </a:p>
          <a:p>
            <a:r>
              <a:rPr lang="en-US" b="1" dirty="0"/>
              <a:t>Private Land Use Control</a:t>
            </a:r>
          </a:p>
          <a:p>
            <a:endParaRPr lang="en-US" b="1" dirty="0"/>
          </a:p>
          <a:p>
            <a:r>
              <a:rPr lang="en-US" b="1" dirty="0"/>
              <a:t>Environmental Controls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Principles of Real Estate Practice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# 8  Land Use Planning and Control       Slide 8-9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9971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887</TotalTime>
  <Words>2272</Words>
  <Application>Microsoft Office PowerPoint</Application>
  <PresentationFormat>On-screen Show (4:3)</PresentationFormat>
  <Paragraphs>625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Calibri</vt:lpstr>
      <vt:lpstr>Wingdings</vt:lpstr>
      <vt:lpstr>Office Theme</vt:lpstr>
      <vt:lpstr>1_Office Theme</vt:lpstr>
      <vt:lpstr>Unit 8: LAND USE PLANNING &amp; CONTROL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  <vt:lpstr># 8: Land Use Planning and Control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107</cp:revision>
  <cp:lastPrinted>2016-08-28T14:04:38Z</cp:lastPrinted>
  <dcterms:created xsi:type="dcterms:W3CDTF">2016-08-26T20:25:48Z</dcterms:created>
  <dcterms:modified xsi:type="dcterms:W3CDTF">2023-04-27T14:36:43Z</dcterms:modified>
</cp:coreProperties>
</file>